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6" r:id="rId6"/>
    <p:sldId id="259" r:id="rId7"/>
    <p:sldId id="276" r:id="rId8"/>
    <p:sldId id="277" r:id="rId9"/>
    <p:sldId id="278" r:id="rId10"/>
    <p:sldId id="264" r:id="rId11"/>
    <p:sldId id="263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61" r:id="rId20"/>
    <p:sldId id="262" r:id="rId21"/>
    <p:sldId id="274" r:id="rId22"/>
    <p:sldId id="273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A6334-4BD6-49BE-9B94-F1A141A12B90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C5F46-2EF2-400E-B570-574C80460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8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C5F46-2EF2-400E-B570-574C8046010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1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572D9A4-D03B-411C-9CBA-B72EF4AFB8D6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C3994B0-8A27-4F1A-B7B3-D6A7B603F29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D9A4-D03B-411C-9CBA-B72EF4AFB8D6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94B0-8A27-4F1A-B7B3-D6A7B603F2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D9A4-D03B-411C-9CBA-B72EF4AFB8D6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94B0-8A27-4F1A-B7B3-D6A7B603F2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72D9A4-D03B-411C-9CBA-B72EF4AFB8D6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3994B0-8A27-4F1A-B7B3-D6A7B603F29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572D9A4-D03B-411C-9CBA-B72EF4AFB8D6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C3994B0-8A27-4F1A-B7B3-D6A7B603F29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D9A4-D03B-411C-9CBA-B72EF4AFB8D6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94B0-8A27-4F1A-B7B3-D6A7B603F29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D9A4-D03B-411C-9CBA-B72EF4AFB8D6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94B0-8A27-4F1A-B7B3-D6A7B603F29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72D9A4-D03B-411C-9CBA-B72EF4AFB8D6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3994B0-8A27-4F1A-B7B3-D6A7B603F2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D9A4-D03B-411C-9CBA-B72EF4AFB8D6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94B0-8A27-4F1A-B7B3-D6A7B603F2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72D9A4-D03B-411C-9CBA-B72EF4AFB8D6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3994B0-8A27-4F1A-B7B3-D6A7B603F29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72D9A4-D03B-411C-9CBA-B72EF4AFB8D6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3994B0-8A27-4F1A-B7B3-D6A7B603F29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572D9A4-D03B-411C-9CBA-B72EF4AFB8D6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3994B0-8A27-4F1A-B7B3-D6A7B603F29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60648"/>
            <a:ext cx="6172200" cy="1440160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FF9900"/>
                </a:solidFill>
              </a:rPr>
              <a:t>Бюджет семьи</a:t>
            </a:r>
            <a:endParaRPr lang="ru-RU" sz="5400" i="1" dirty="0">
              <a:solidFill>
                <a:srgbClr val="FF9900"/>
              </a:solidFill>
            </a:endParaRPr>
          </a:p>
        </p:txBody>
      </p:sp>
      <p:pic>
        <p:nvPicPr>
          <p:cNvPr id="1026" name="Picture 2" descr="C:\Users\black_overlord\Desktop\картинки бюджет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59319"/>
            <a:ext cx="4807564" cy="377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86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                          </a:t>
            </a:r>
            <a:r>
              <a:rPr lang="ru-RU" sz="2800" b="1" i="1" u="sng" dirty="0" smtClean="0"/>
              <a:t>Расходы семьи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sz="2800" b="1" i="1" u="sng" dirty="0" smtClean="0"/>
              <a:t>Постоянные  </a:t>
            </a:r>
            <a:r>
              <a:rPr lang="ru-RU" b="1" i="1" dirty="0" smtClean="0"/>
              <a:t>              </a:t>
            </a:r>
            <a:r>
              <a:rPr lang="ru-RU" b="1" i="1" dirty="0" smtClean="0"/>
              <a:t>        </a:t>
            </a:r>
            <a:r>
              <a:rPr lang="ru-RU" sz="2800" b="1" i="1" u="sng" dirty="0" smtClean="0"/>
              <a:t>Переменные</a:t>
            </a:r>
            <a:endParaRPr lang="ru-RU" sz="2800" b="1" i="1" u="sng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765429" y="1124744"/>
            <a:ext cx="95269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051720" y="1124744"/>
            <a:ext cx="100811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black_overlord\Desktop\картинки бюджет\кош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92957"/>
            <a:ext cx="4384495" cy="328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7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79512" y="692695"/>
            <a:ext cx="8424936" cy="1296145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rgbClr val="FF9900"/>
                </a:solidFill>
              </a:rPr>
              <a:t>Постоянные </a:t>
            </a:r>
            <a:r>
              <a:rPr lang="ru-RU" sz="2400" b="1" i="1" dirty="0" smtClean="0">
                <a:solidFill>
                  <a:srgbClr val="FF9900"/>
                </a:solidFill>
              </a:rPr>
              <a:t>расходы</a:t>
            </a:r>
            <a:r>
              <a:rPr lang="ru-RU" sz="2400" i="1" dirty="0" smtClean="0"/>
              <a:t>-это </a:t>
            </a:r>
            <a:r>
              <a:rPr lang="ru-RU" sz="2400" i="1" dirty="0"/>
              <a:t>расходы</a:t>
            </a:r>
            <a:r>
              <a:rPr lang="ru-RU" sz="2400" i="1" dirty="0" smtClean="0"/>
              <a:t>, которые </a:t>
            </a:r>
            <a:r>
              <a:rPr lang="ru-RU" sz="2400" i="1" dirty="0"/>
              <a:t>можно осуществить или запланировать на какой-либо </a:t>
            </a:r>
            <a:r>
              <a:rPr lang="ru-RU" sz="2400" i="1" dirty="0" smtClean="0"/>
              <a:t>период, в </a:t>
            </a:r>
            <a:r>
              <a:rPr lang="ru-RU" sz="2400" i="1" dirty="0"/>
              <a:t>течении которого </a:t>
            </a:r>
            <a:r>
              <a:rPr lang="ru-RU" sz="2400" i="1" dirty="0" smtClean="0"/>
              <a:t>они</a:t>
            </a:r>
            <a:br>
              <a:rPr lang="ru-RU" sz="2400" i="1" dirty="0" smtClean="0"/>
            </a:br>
            <a:r>
              <a:rPr lang="ru-RU" sz="2400" i="1" dirty="0" smtClean="0"/>
              <a:t> </a:t>
            </a:r>
            <a:r>
              <a:rPr lang="ru-RU" sz="2400" i="1" dirty="0"/>
              <a:t>не меняются</a:t>
            </a:r>
            <a:br>
              <a:rPr lang="ru-RU" sz="2400" i="1" dirty="0"/>
            </a:br>
            <a:endParaRPr lang="ru-RU" sz="2400" i="1" dirty="0"/>
          </a:p>
        </p:txBody>
      </p:sp>
      <p:pic>
        <p:nvPicPr>
          <p:cNvPr id="6147" name="Picture 3" descr="C:\Users\black_overlord\Desktop\картинки бюджет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59200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9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672080"/>
            <a:ext cx="7467600" cy="592527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9900"/>
                </a:solidFill>
              </a:rPr>
              <a:t>                 </a:t>
            </a:r>
            <a:r>
              <a:rPr lang="ru-RU" sz="2800" b="1" i="1" u="sng" dirty="0" smtClean="0">
                <a:solidFill>
                  <a:srgbClr val="FF9900"/>
                </a:solidFill>
              </a:rPr>
              <a:t>Переменные расходы</a:t>
            </a:r>
          </a:p>
          <a:p>
            <a:pPr marL="0" indent="0">
              <a:buNone/>
            </a:pPr>
            <a:endParaRPr lang="ru-RU" sz="2800" b="1" i="1" dirty="0">
              <a:solidFill>
                <a:srgbClr val="FF9900"/>
              </a:solidFill>
            </a:endParaRPr>
          </a:p>
          <a:p>
            <a:pPr marL="0" indent="0">
              <a:buNone/>
            </a:pPr>
            <a:endParaRPr lang="ru-RU" sz="2800" i="1" dirty="0" smtClean="0"/>
          </a:p>
          <a:p>
            <a:pPr marL="0" indent="0">
              <a:buNone/>
            </a:pPr>
            <a:r>
              <a:rPr lang="ru-RU" sz="2800" i="1" dirty="0" smtClean="0"/>
              <a:t>Периодические               Единовременные</a:t>
            </a:r>
          </a:p>
          <a:p>
            <a:pPr marL="0" indent="0">
              <a:buNone/>
            </a:pPr>
            <a:endParaRPr lang="ru-RU" sz="2800" i="1" dirty="0" smtClean="0"/>
          </a:p>
          <a:p>
            <a:pPr marL="0" indent="0">
              <a:buNone/>
            </a:pPr>
            <a:r>
              <a:rPr lang="ru-RU" sz="2800" i="1" dirty="0" smtClean="0"/>
              <a:t>Циклические                   Непредвиденные</a:t>
            </a:r>
          </a:p>
          <a:p>
            <a:pPr marL="0" indent="0">
              <a:buNone/>
            </a:pPr>
            <a:endParaRPr lang="ru-RU" sz="2800" i="1" dirty="0" smtClean="0"/>
          </a:p>
          <a:p>
            <a:pPr marL="0" indent="0">
              <a:buNone/>
            </a:pPr>
            <a:r>
              <a:rPr lang="ru-RU" sz="2800" i="1" dirty="0" smtClean="0"/>
              <a:t>Сезонные                           </a:t>
            </a:r>
            <a:endParaRPr lang="ru-RU" sz="2800" i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889270" y="1376772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20072" y="1296946"/>
            <a:ext cx="648072" cy="727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915816" y="2852936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691680" y="267291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544108" y="2618910"/>
            <a:ext cx="0" cy="68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black_overlord\Desktop\картинки бюджет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77072"/>
            <a:ext cx="338437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9900"/>
                </a:solidFill>
              </a:rPr>
              <a:t>Циклические расходы</a:t>
            </a:r>
            <a:endParaRPr lang="ru-RU" b="1" dirty="0">
              <a:solidFill>
                <a:srgbClr val="FF9900"/>
              </a:solidFill>
            </a:endParaRPr>
          </a:p>
        </p:txBody>
      </p:sp>
      <p:pic>
        <p:nvPicPr>
          <p:cNvPr id="4098" name="Picture 2" descr="C:\Users\black_overlord\Desktop\картинки бюджет\загруженное (3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194310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lack_overlord\Desktop\картинки бюджет\загруженное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47" y="4230810"/>
            <a:ext cx="2515741" cy="204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lack_overlord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01576"/>
            <a:ext cx="1993379" cy="20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black_overlord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177" y="2869585"/>
            <a:ext cx="199337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black_overlord\Desktop\картинки бюджет\0931d6a968a3e655b7cfd0de457412d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86649"/>
            <a:ext cx="2548823" cy="25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3820398"/>
            <a:ext cx="105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мебель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42782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Верхняя одежда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604265" y="6231235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Бытовая техника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694003" y="1786649"/>
            <a:ext cx="2885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Материалы</a:t>
            </a:r>
          </a:p>
          <a:p>
            <a:r>
              <a:rPr lang="ru-RU" i="1" dirty="0"/>
              <a:t>д</a:t>
            </a:r>
            <a:r>
              <a:rPr lang="ru-RU" i="1" dirty="0" smtClean="0"/>
              <a:t>ля ремонта квартиры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05657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sz="3200" i="1" dirty="0" smtClean="0"/>
              <a:t>        </a:t>
            </a:r>
            <a:r>
              <a:rPr lang="ru-RU" sz="3200" b="1" i="1" dirty="0" smtClean="0">
                <a:solidFill>
                  <a:srgbClr val="FF9900"/>
                </a:solidFill>
              </a:rPr>
              <a:t>Сезонные расходы</a:t>
            </a:r>
            <a:endParaRPr lang="ru-RU" b="1" dirty="0">
              <a:solidFill>
                <a:srgbClr val="FF99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29" y="393305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686" y="1772816"/>
            <a:ext cx="23812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033" y="4100670"/>
            <a:ext cx="3248025" cy="199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5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FF9900"/>
                </a:solidFill>
              </a:rPr>
              <a:t>Непредвиденные расходы</a:t>
            </a:r>
            <a:r>
              <a:rPr lang="ru-RU" sz="3200" b="1" i="1" dirty="0">
                <a:solidFill>
                  <a:srgbClr val="FF9900"/>
                </a:solidFill>
              </a:rPr>
              <a:t/>
            </a:r>
            <a:br>
              <a:rPr lang="ru-RU" sz="3200" b="1" i="1" dirty="0">
                <a:solidFill>
                  <a:srgbClr val="FF9900"/>
                </a:solidFill>
              </a:rPr>
            </a:br>
            <a:endParaRPr lang="ru-RU" b="1" dirty="0">
              <a:solidFill>
                <a:srgbClr val="FF99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9400"/>
            <a:ext cx="252028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55453"/>
            <a:ext cx="2952328" cy="172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01008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538" y="1712855"/>
            <a:ext cx="2322959" cy="173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171" y="4581128"/>
            <a:ext cx="2609850" cy="188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2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FF9900"/>
                </a:solidFill>
              </a:rPr>
              <a:t>Единовременные расходы</a:t>
            </a:r>
            <a:r>
              <a:rPr lang="ru-RU" sz="3200" b="1" i="1" dirty="0">
                <a:solidFill>
                  <a:srgbClr val="FF9900"/>
                </a:solidFill>
              </a:rPr>
              <a:t/>
            </a:r>
            <a:br>
              <a:rPr lang="ru-RU" sz="3200" b="1" i="1" dirty="0">
                <a:solidFill>
                  <a:srgbClr val="FF9900"/>
                </a:solidFill>
              </a:rPr>
            </a:br>
            <a:endParaRPr lang="ru-RU" b="1" dirty="0">
              <a:solidFill>
                <a:srgbClr val="FF9900"/>
              </a:solidFill>
            </a:endParaRPr>
          </a:p>
        </p:txBody>
      </p:sp>
      <p:pic>
        <p:nvPicPr>
          <p:cNvPr id="1026" name="Picture 2" descr="C:\Users\black_overlord\Desktop\ипотек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lack_overlord\Desktop\маши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2646040" cy="207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lack_overlord\Desktop\квартир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942" y="2780927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lack_overlord\Desktop\загруженно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lack_overlord\Desktop\images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00334"/>
            <a:ext cx="2466975" cy="203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3356992"/>
            <a:ext cx="1781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Произведения</a:t>
            </a:r>
          </a:p>
          <a:p>
            <a:r>
              <a:rPr lang="ru-RU" dirty="0" smtClean="0"/>
              <a:t>искусства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47863" y="2012612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Квартира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33569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321542" y="5234419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Машина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2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i="1" dirty="0" smtClean="0"/>
              <a:t>Денежные расходы семьи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449551"/>
            <a:ext cx="7467600" cy="487375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Личное                                           Денежные </a:t>
            </a:r>
          </a:p>
          <a:p>
            <a:pPr marL="0" indent="0">
              <a:buNone/>
            </a:pPr>
            <a:r>
              <a:rPr lang="ru-RU" i="1" dirty="0" smtClean="0"/>
              <a:t>потребление                  накопления и сбережения</a:t>
            </a:r>
          </a:p>
          <a:p>
            <a:pPr marL="0" indent="0">
              <a:buNone/>
            </a:pPr>
            <a:r>
              <a:rPr lang="ru-RU" i="1" dirty="0" smtClean="0"/>
              <a:t>                        Налоги и</a:t>
            </a:r>
          </a:p>
          <a:p>
            <a:pPr marL="0" indent="0">
              <a:buNone/>
            </a:pPr>
            <a:r>
              <a:rPr lang="ru-RU" i="1" dirty="0" smtClean="0"/>
              <a:t>          другие обязательные платежи</a:t>
            </a:r>
          </a:p>
          <a:p>
            <a:endParaRPr lang="ru-RU" i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907704" y="854426"/>
            <a:ext cx="1048250" cy="972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486249" y="851046"/>
            <a:ext cx="263383" cy="1964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220072" y="836712"/>
            <a:ext cx="942287" cy="1100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black_overlord\Desktop\семь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61048"/>
            <a:ext cx="500869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1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529264" cy="77809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9900"/>
                </a:solidFill>
              </a:rPr>
              <a:t>Обязательные платежи</a:t>
            </a:r>
            <a:endParaRPr lang="ru-RU" b="1" i="1" dirty="0">
              <a:solidFill>
                <a:srgbClr val="FF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67600" cy="4873752"/>
          </a:xfrm>
        </p:spPr>
        <p:txBody>
          <a:bodyPr/>
          <a:lstStyle/>
          <a:p>
            <a:pPr algn="just"/>
            <a:r>
              <a:rPr lang="ru-RU" i="1" dirty="0"/>
              <a:t>налоги (в частности, подоходный 13%); </a:t>
            </a:r>
          </a:p>
          <a:p>
            <a:pPr algn="just"/>
            <a:r>
              <a:rPr lang="ru-RU" i="1" dirty="0"/>
              <a:t>взносы в общественные и кооперативные организации, например в жилищно-строительный кооператив; </a:t>
            </a:r>
          </a:p>
          <a:p>
            <a:pPr algn="just"/>
            <a:r>
              <a:rPr lang="ru-RU" i="1" dirty="0"/>
              <a:t>погашение банковских ссуд и кредитов;</a:t>
            </a:r>
          </a:p>
          <a:p>
            <a:pPr algn="just"/>
            <a:r>
              <a:rPr lang="ru-RU" i="1" dirty="0"/>
              <a:t> оплата услуг детского сада и коммунальных услуг (квартиры, отопления, газа, воды, электроэнергии, телефона, радио и т. д.);</a:t>
            </a:r>
          </a:p>
          <a:p>
            <a:pPr algn="just"/>
            <a:r>
              <a:rPr lang="ru-RU" i="1" dirty="0"/>
              <a:t> транспортные расходы; </a:t>
            </a:r>
          </a:p>
          <a:p>
            <a:pPr algn="just"/>
            <a:r>
              <a:rPr lang="ru-RU" i="1" dirty="0"/>
              <a:t>плата за образование или за дополнительные услуги бесплатного образования (кружки, секции).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2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/>
          <a:lstStyle/>
          <a:p>
            <a:r>
              <a:rPr lang="ru-RU" sz="2800" i="1" dirty="0" smtClean="0"/>
              <a:t>Бюджет сбалансированный</a:t>
            </a:r>
          </a:p>
          <a:p>
            <a:endParaRPr lang="ru-RU" i="1" dirty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r>
              <a:rPr lang="ru-RU" sz="2800" i="1" dirty="0" smtClean="0"/>
              <a:t>Бюджет избыточный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800" i="1" dirty="0" smtClean="0"/>
              <a:t>Дефицит бюджета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black_overlord\Desktop\картинки бюджет\бюдж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0688"/>
            <a:ext cx="179961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lack_overlord\Desktop\картинки бюджет\загружен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309" y="274082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lack_overlord\Desktop\картинки бюджет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85500"/>
            <a:ext cx="28289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1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836712"/>
            <a:ext cx="4608512" cy="5737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u="sng" dirty="0">
                <a:solidFill>
                  <a:srgbClr val="FF9900"/>
                </a:solidFill>
              </a:rPr>
              <a:t>Бюджет семьи</a:t>
            </a:r>
            <a:r>
              <a:rPr lang="ru-RU" sz="4000" b="1" i="1" dirty="0">
                <a:solidFill>
                  <a:srgbClr val="FF9900"/>
                </a:solidFill>
              </a:rPr>
              <a:t>- </a:t>
            </a:r>
            <a:r>
              <a:rPr lang="ru-RU" sz="4000" i="1" dirty="0"/>
              <a:t>это структура всех её доходов и расходов за определённый период времени (месяц или </a:t>
            </a:r>
            <a:r>
              <a:rPr lang="ru-RU" sz="4000" i="1" dirty="0" smtClean="0"/>
              <a:t>год).</a:t>
            </a:r>
            <a:endParaRPr lang="ru-RU" sz="4000" i="1" dirty="0"/>
          </a:p>
        </p:txBody>
      </p:sp>
      <p:pic>
        <p:nvPicPr>
          <p:cNvPr id="2051" name="Picture 3" descr="C:\Users\black_overlord\Desktop\картинки бюджет\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181" y="1196752"/>
            <a:ext cx="323566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3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621" y="332656"/>
            <a:ext cx="7467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9900"/>
                </a:solidFill>
              </a:rPr>
              <a:t>Домашний бухгалтер</a:t>
            </a:r>
            <a:endParaRPr lang="ru-RU" b="1" dirty="0">
              <a:solidFill>
                <a:srgbClr val="FF9900"/>
              </a:solidFill>
            </a:endParaRPr>
          </a:p>
        </p:txBody>
      </p:sp>
      <p:pic>
        <p:nvPicPr>
          <p:cNvPr id="5122" name="Picture 2" descr="C:\Users\black_overlord\Desktop\картинки бюджет\imag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556792"/>
            <a:ext cx="338684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9" y="2191357"/>
            <a:ext cx="43924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 smtClean="0"/>
              <a:t>Каждая семья  должна уметь правильно распределять свой бюджет. Для этого необходимо знать основы домашней бухгалтерии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8352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529264" cy="77809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9900"/>
                </a:solidFill>
              </a:rPr>
              <a:t>Давайте подумаем</a:t>
            </a:r>
            <a:endParaRPr lang="ru-RU" b="1" i="1" dirty="0">
              <a:solidFill>
                <a:srgbClr val="FF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i="1" dirty="0"/>
              <a:t>Что такое бюджет семьи и каким он бывает</a:t>
            </a:r>
            <a:r>
              <a:rPr lang="ru-RU" i="1" dirty="0" smtClean="0"/>
              <a:t>?</a:t>
            </a:r>
          </a:p>
          <a:p>
            <a:pPr marL="0" indent="0">
              <a:buNone/>
            </a:pPr>
            <a:r>
              <a:rPr lang="ru-RU" i="1" dirty="0" smtClean="0"/>
              <a:t> </a:t>
            </a:r>
            <a:endParaRPr lang="ru-RU" i="1" dirty="0"/>
          </a:p>
          <a:p>
            <a:r>
              <a:rPr lang="ru-RU" i="1" dirty="0"/>
              <a:t>Что такое расход, доход</a:t>
            </a:r>
            <a:r>
              <a:rPr lang="ru-RU" i="1" dirty="0" smtClean="0"/>
              <a:t>?</a:t>
            </a:r>
          </a:p>
          <a:p>
            <a:pPr marL="0" indent="0">
              <a:buNone/>
            </a:pPr>
            <a:r>
              <a:rPr lang="ru-RU" i="1" dirty="0" smtClean="0"/>
              <a:t> </a:t>
            </a:r>
            <a:endParaRPr lang="ru-RU" i="1" dirty="0"/>
          </a:p>
          <a:p>
            <a:r>
              <a:rPr lang="ru-RU" i="1" dirty="0"/>
              <a:t>Расскажите о структуре семейного бюджета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r>
              <a:rPr lang="ru-RU" i="1" dirty="0" smtClean="0"/>
              <a:t> </a:t>
            </a:r>
            <a:endParaRPr lang="ru-RU" i="1" dirty="0"/>
          </a:p>
          <a:p>
            <a:r>
              <a:rPr lang="ru-RU" i="1" dirty="0"/>
              <a:t>Какие вы знаете обязательные платежи?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7592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9900"/>
                </a:solidFill>
              </a:rPr>
              <a:t>Практическая работа</a:t>
            </a:r>
            <a:endParaRPr lang="ru-RU" b="1" i="1" dirty="0">
              <a:solidFill>
                <a:srgbClr val="FF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R="8890" lvl="0" algn="just">
              <a:spcBef>
                <a:spcPts val="1175"/>
              </a:spcBef>
              <a:spcAft>
                <a:spcPts val="0"/>
              </a:spcAft>
              <a:buFont typeface="Arial"/>
              <a:buAutoNum type="arabicPeriod"/>
              <a:tabLst>
                <a:tab pos="167640" algn="l"/>
              </a:tabLst>
            </a:pPr>
            <a:r>
              <a:rPr lang="ru-RU" i="1" spc="-10" dirty="0" smtClean="0">
                <a:ea typeface="Times New Roman"/>
              </a:rPr>
              <a:t>Составьте список расходов вашей семьи за месяц, год. Попробуйте </a:t>
            </a:r>
            <a:r>
              <a:rPr lang="ru-RU" i="1" spc="-20" dirty="0" smtClean="0">
                <a:ea typeface="Times New Roman"/>
              </a:rPr>
              <a:t>разделить их на постоянные, циклические, сезонные и единовременные.</a:t>
            </a:r>
          </a:p>
          <a:p>
            <a:pPr marR="8890" lvl="0" algn="just">
              <a:spcBef>
                <a:spcPts val="1175"/>
              </a:spcBef>
              <a:spcAft>
                <a:spcPts val="0"/>
              </a:spcAft>
              <a:buFont typeface="Arial"/>
              <a:buAutoNum type="arabicPeriod"/>
              <a:tabLst>
                <a:tab pos="167640" algn="l"/>
              </a:tabLst>
            </a:pPr>
            <a:endParaRPr lang="ru-RU" i="1" dirty="0" smtClean="0">
              <a:latin typeface="Times New Roman"/>
              <a:ea typeface="Times New Roman"/>
            </a:endParaRPr>
          </a:p>
          <a:p>
            <a:pPr marR="8890" lvl="0" algn="just">
              <a:spcAft>
                <a:spcPts val="0"/>
              </a:spcAft>
              <a:buFont typeface="Arial"/>
              <a:buAutoNum type="arabicPeriod"/>
              <a:tabLst>
                <a:tab pos="167640" algn="l"/>
              </a:tabLst>
            </a:pPr>
            <a:r>
              <a:rPr lang="ru-RU" i="1" spc="-15" dirty="0" smtClean="0">
                <a:ea typeface="Times New Roman"/>
              </a:rPr>
              <a:t>Подумайте, как можно сэкономить тепловую и электрическую энергию </a:t>
            </a:r>
            <a:r>
              <a:rPr lang="ru-RU" i="1" dirty="0" smtClean="0">
                <a:ea typeface="Times New Roman"/>
              </a:rPr>
              <a:t>в быту.</a:t>
            </a:r>
          </a:p>
          <a:p>
            <a:pPr marR="8890" lvl="0" algn="just">
              <a:spcAft>
                <a:spcPts val="0"/>
              </a:spcAft>
              <a:buFont typeface="Arial"/>
              <a:buAutoNum type="arabicPeriod"/>
              <a:tabLst>
                <a:tab pos="167640" algn="l"/>
              </a:tabLst>
            </a:pPr>
            <a:endParaRPr lang="ru-RU" i="1" dirty="0" smtClean="0">
              <a:latin typeface="Times New Roman"/>
              <a:ea typeface="Times New Roman"/>
            </a:endParaRPr>
          </a:p>
          <a:p>
            <a:pPr marR="8890" lvl="0" algn="just">
              <a:spcBef>
                <a:spcPts val="25"/>
              </a:spcBef>
              <a:spcAft>
                <a:spcPts val="0"/>
              </a:spcAft>
              <a:buFont typeface="Arial"/>
              <a:buAutoNum type="arabicPeriod"/>
              <a:tabLst>
                <a:tab pos="167640" algn="l"/>
              </a:tabLst>
            </a:pPr>
            <a:r>
              <a:rPr lang="ru-RU" i="1" spc="-20" dirty="0" smtClean="0">
                <a:ea typeface="Times New Roman"/>
              </a:rPr>
              <a:t>Вместе с родителями разработайте проект снижения затрат на оплату </a:t>
            </a:r>
            <a:r>
              <a:rPr lang="ru-RU" i="1" dirty="0" smtClean="0">
                <a:ea typeface="Times New Roman"/>
              </a:rPr>
              <a:t>коммунальных услуг.</a:t>
            </a:r>
            <a:endParaRPr lang="ru-RU" i="1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0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424936" cy="3024336"/>
          </a:xfrm>
        </p:spPr>
        <p:txBody>
          <a:bodyPr>
            <a:normAutofit/>
          </a:bodyPr>
          <a:lstStyle/>
          <a:p>
            <a:pPr algn="ctr"/>
            <a:endParaRPr lang="ru-RU" sz="4000" b="1" dirty="0" smtClean="0"/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9900"/>
                </a:solidFill>
              </a:rPr>
              <a:t>БЛАГОДАРЮ </a:t>
            </a:r>
            <a:r>
              <a:rPr lang="ru-RU" sz="4000" b="1" i="1" dirty="0" smtClean="0">
                <a:solidFill>
                  <a:srgbClr val="FF9900"/>
                </a:solidFill>
              </a:rPr>
              <a:t>ЗА </a:t>
            </a:r>
          </a:p>
          <a:p>
            <a:pPr marL="0" indent="0" algn="ctr">
              <a:buNone/>
            </a:pPr>
            <a:endParaRPr lang="ru-RU" sz="4000" b="1" i="1" dirty="0" smtClean="0">
              <a:solidFill>
                <a:srgbClr val="FF9900"/>
              </a:solidFill>
            </a:endParaRP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9900"/>
                </a:solidFill>
              </a:rPr>
              <a:t>ВНИМАНИЕ!</a:t>
            </a:r>
            <a:endParaRPr lang="ru-RU" sz="4000" b="1" i="1" dirty="0" smtClean="0">
              <a:solidFill>
                <a:srgbClr val="FF9900"/>
              </a:solidFill>
            </a:endParaRPr>
          </a:p>
        </p:txBody>
      </p:sp>
      <p:pic>
        <p:nvPicPr>
          <p:cNvPr id="3074" name="Picture 2" descr="C:\Users\black_overlord\Desktop\картинки бюджет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31676"/>
            <a:ext cx="3816424" cy="253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9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74131" y="980728"/>
            <a:ext cx="4320480" cy="511256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600" b="1" i="1" u="sng" dirty="0">
                <a:solidFill>
                  <a:srgbClr val="FF9900"/>
                </a:solidFill>
              </a:rPr>
              <a:t>Доход</a:t>
            </a:r>
            <a:r>
              <a:rPr lang="ru-RU" sz="3600" i="1" dirty="0"/>
              <a:t>-деньги или материальные ценности получаемые от государства в виде заработной платы, вознаграждения или подарка от государства, предприятия, отдельного лица за выполненную работу, услугу или какую-либо другую деятельность</a:t>
            </a:r>
          </a:p>
          <a:p>
            <a:endParaRPr lang="ru-RU" dirty="0"/>
          </a:p>
        </p:txBody>
      </p:sp>
      <p:pic>
        <p:nvPicPr>
          <p:cNvPr id="1027" name="Picture 3" descr="C:\Users\black_overlord\Desktop\картинки бюджет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073" y="1268760"/>
            <a:ext cx="323246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21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9900"/>
                </a:solidFill>
              </a:rPr>
              <a:t>Доходная часть семейного бюджета</a:t>
            </a:r>
            <a:endParaRPr lang="ru-RU" b="1" i="1" dirty="0">
              <a:solidFill>
                <a:srgbClr val="FF9900"/>
              </a:solidFill>
            </a:endParaRPr>
          </a:p>
        </p:txBody>
      </p:sp>
      <p:pic>
        <p:nvPicPr>
          <p:cNvPr id="4098" name="Picture 2" descr="C:\Users\black_overlord\Desktop\картинки бюджет\доход 001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1" t="2984" r="4514" b="7429"/>
          <a:stretch/>
        </p:blipFill>
        <p:spPr bwMode="auto">
          <a:xfrm rot="5400000">
            <a:off x="1646443" y="-54155"/>
            <a:ext cx="5104331" cy="760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136815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9900"/>
                </a:solidFill>
              </a:rPr>
              <a:t>Денежные доходы семьи могут включать  поступления денег в виде:</a:t>
            </a:r>
            <a:br>
              <a:rPr lang="ru-RU" b="1" i="1" dirty="0">
                <a:solidFill>
                  <a:srgbClr val="FF9900"/>
                </a:solidFill>
              </a:rPr>
            </a:br>
            <a:endParaRPr lang="ru-RU" b="1" i="1" dirty="0">
              <a:solidFill>
                <a:srgbClr val="FF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147248" cy="5205192"/>
          </a:xfrm>
        </p:spPr>
        <p:txBody>
          <a:bodyPr>
            <a:normAutofit fontScale="32500" lnSpcReduction="20000"/>
          </a:bodyPr>
          <a:lstStyle/>
          <a:p>
            <a:pPr marL="0" indent="0" fontAlgn="base">
              <a:buNone/>
            </a:pPr>
            <a:r>
              <a:rPr lang="ru-RU" sz="3700" dirty="0" smtClean="0"/>
              <a:t>Денежные </a:t>
            </a:r>
            <a:r>
              <a:rPr lang="ru-RU" sz="3700" b="1" dirty="0" smtClean="0"/>
              <a:t>доходы семьи</a:t>
            </a:r>
            <a:r>
              <a:rPr lang="ru-RU" sz="3700" dirty="0" smtClean="0"/>
              <a:t> могут включать  поступления денег в виде:</a:t>
            </a:r>
          </a:p>
          <a:p>
            <a:pPr lvl="0" fontAlgn="base"/>
            <a:r>
              <a:rPr lang="ru-RU" sz="3700" dirty="0" smtClean="0"/>
              <a:t>1. Заработной платы за работу по найму (на основной работе, по совместительству или на своем предприятии)</a:t>
            </a:r>
          </a:p>
          <a:p>
            <a:pPr lvl="0" fontAlgn="base"/>
            <a:r>
              <a:rPr lang="ru-RU" sz="3700" dirty="0" smtClean="0"/>
              <a:t>2. Доходов от индивидуальной трудовой деятельности</a:t>
            </a:r>
          </a:p>
          <a:p>
            <a:pPr lvl="0" fontAlgn="base"/>
            <a:r>
              <a:rPr lang="ru-RU" sz="3700" dirty="0" smtClean="0"/>
              <a:t>3. Доходов от бизнеса</a:t>
            </a:r>
          </a:p>
          <a:p>
            <a:pPr lvl="0" fontAlgn="base"/>
            <a:r>
              <a:rPr lang="ru-RU" sz="3700" dirty="0" smtClean="0"/>
              <a:t>4. Дивидендов по акциям</a:t>
            </a:r>
          </a:p>
          <a:p>
            <a:pPr lvl="0" fontAlgn="base"/>
            <a:r>
              <a:rPr lang="ru-RU" sz="3700" dirty="0" smtClean="0"/>
              <a:t>5. Процентов по вкладам в банк</a:t>
            </a:r>
          </a:p>
          <a:p>
            <a:pPr lvl="0" fontAlgn="base"/>
            <a:r>
              <a:rPr lang="ru-RU" sz="3700" dirty="0" smtClean="0"/>
              <a:t>6. Доходов от сдачи в аренду недвижимости.(квартиры, дачи, гаража)</a:t>
            </a:r>
          </a:p>
          <a:p>
            <a:pPr lvl="0" fontAlgn="base"/>
            <a:r>
              <a:rPr lang="ru-RU" sz="3700" dirty="0" smtClean="0"/>
              <a:t>7. Доходов от продажи недвижимости</a:t>
            </a:r>
          </a:p>
          <a:p>
            <a:pPr lvl="0" fontAlgn="base"/>
            <a:r>
              <a:rPr lang="ru-RU" sz="3700" dirty="0" smtClean="0"/>
              <a:t>8.  Доходов от продажи продукции с приусадебного хозяйства</a:t>
            </a:r>
          </a:p>
          <a:p>
            <a:pPr lvl="0" fontAlgn="base"/>
            <a:r>
              <a:rPr lang="ru-RU" sz="3700" dirty="0" smtClean="0"/>
              <a:t>9. Доходов от продажи личных вещей.</a:t>
            </a:r>
          </a:p>
          <a:p>
            <a:pPr lvl="0" fontAlgn="base"/>
            <a:r>
              <a:rPr lang="ru-RU" sz="3700" dirty="0" smtClean="0"/>
              <a:t>10. Стипендий</a:t>
            </a:r>
          </a:p>
          <a:p>
            <a:pPr lvl="0" fontAlgn="base"/>
            <a:r>
              <a:rPr lang="ru-RU" sz="3700" dirty="0" smtClean="0"/>
              <a:t>11. Пенсий</a:t>
            </a:r>
          </a:p>
          <a:p>
            <a:pPr lvl="0" fontAlgn="base"/>
            <a:r>
              <a:rPr lang="ru-RU" sz="3700" dirty="0" smtClean="0"/>
              <a:t>12. Пособий на детей</a:t>
            </a:r>
          </a:p>
          <a:p>
            <a:pPr lvl="0" fontAlgn="base"/>
            <a:r>
              <a:rPr lang="ru-RU" sz="3700" dirty="0" smtClean="0"/>
              <a:t>13. Алиментов</a:t>
            </a:r>
          </a:p>
          <a:p>
            <a:pPr lvl="0" fontAlgn="base"/>
            <a:r>
              <a:rPr lang="ru-RU" sz="3700" dirty="0" smtClean="0"/>
              <a:t>14. Помощи родных и близких</a:t>
            </a:r>
          </a:p>
          <a:p>
            <a:pPr lvl="0" fontAlgn="base"/>
            <a:r>
              <a:rPr lang="ru-RU" sz="3700" dirty="0" smtClean="0"/>
              <a:t>!5. Подарков</a:t>
            </a:r>
          </a:p>
          <a:p>
            <a:pPr lvl="0" fontAlgn="base"/>
            <a:r>
              <a:rPr lang="ru-RU" sz="3700" dirty="0" smtClean="0"/>
              <a:t>16. Призов , выигрышей</a:t>
            </a:r>
          </a:p>
          <a:p>
            <a:pPr lvl="0" fontAlgn="base"/>
            <a:r>
              <a:rPr lang="ru-RU" sz="3700" dirty="0" smtClean="0"/>
              <a:t>17. Возврата налогов</a:t>
            </a:r>
          </a:p>
          <a:p>
            <a:pPr lvl="0" fontAlgn="base"/>
            <a:r>
              <a:rPr lang="ru-RU" sz="3700" dirty="0" smtClean="0"/>
              <a:t>18. Грантов</a:t>
            </a:r>
          </a:p>
          <a:p>
            <a:pPr lvl="0" fontAlgn="base"/>
            <a:r>
              <a:rPr lang="ru-RU" sz="3700" dirty="0" smtClean="0"/>
              <a:t>19. Наследства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1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3384376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i="1" u="sng" dirty="0" smtClean="0">
                <a:solidFill>
                  <a:srgbClr val="FF9900"/>
                </a:solidFill>
              </a:rPr>
              <a:t>Расход </a:t>
            </a:r>
            <a:r>
              <a:rPr lang="ru-RU" sz="3200" i="1" dirty="0" smtClean="0"/>
              <a:t>-это </a:t>
            </a:r>
            <a:r>
              <a:rPr lang="ru-RU" sz="3200" i="1" dirty="0" smtClean="0"/>
              <a:t>затраты на содержание,          обслуживание, изготовление, ремонт каких либо изделий или услуг</a:t>
            </a:r>
            <a:endParaRPr lang="ru-RU" sz="3200" i="1" dirty="0"/>
          </a:p>
        </p:txBody>
      </p:sp>
      <p:pic>
        <p:nvPicPr>
          <p:cNvPr id="2051" name="Picture 3" descr="C:\Users\black_overlord\Desktop\картинки бюджет\загруженное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849" y="764704"/>
            <a:ext cx="370993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9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489230" y="980728"/>
            <a:ext cx="5364163" cy="120650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40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Статьи расходов на удовлетворение потребностей:</a:t>
            </a:r>
          </a:p>
        </p:txBody>
      </p:sp>
      <p:pic>
        <p:nvPicPr>
          <p:cNvPr id="21507" name="Picture 3" descr="Eda_0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808288" cy="2181225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1303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292600"/>
            <a:ext cx="4356100" cy="2205038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new-look-1story4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29000"/>
            <a:ext cx="3960813" cy="3103563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1524000" y="2667000"/>
            <a:ext cx="6504384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chemeClr val="bg2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Century Schoolbook"/>
              </a:rPr>
              <a:t>МАТЕРИАЛЬНЫЕ</a:t>
            </a:r>
          </a:p>
        </p:txBody>
      </p:sp>
    </p:spTree>
    <p:extLst>
      <p:ext uri="{BB962C8B-B14F-4D97-AF65-F5344CB8AC3E}">
        <p14:creationId xmlns:p14="http://schemas.microsoft.com/office/powerpoint/2010/main" val="331177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ommencement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1075"/>
            <a:ext cx="3279378" cy="4752181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theatre-t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913"/>
            <a:ext cx="4356881" cy="2808039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f_118579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533" y="4008385"/>
            <a:ext cx="4393183" cy="2510171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4121861" y="3284537"/>
            <a:ext cx="45370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chemeClr val="bg2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Century Schoolbook"/>
              </a:rPr>
              <a:t>ДУХОВНЫЕ</a:t>
            </a:r>
          </a:p>
        </p:txBody>
      </p:sp>
    </p:spTree>
    <p:extLst>
      <p:ext uri="{BB962C8B-B14F-4D97-AF65-F5344CB8AC3E}">
        <p14:creationId xmlns:p14="http://schemas.microsoft.com/office/powerpoint/2010/main" val="17925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5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174" y="3732001"/>
            <a:ext cx="2754365" cy="2781623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4d42562ae216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81" y="980728"/>
            <a:ext cx="3206790" cy="240412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sho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5" y="3617012"/>
            <a:ext cx="3312611" cy="3011599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a_2faf122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23963"/>
            <a:ext cx="3168650" cy="2278062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2915816" y="260350"/>
            <a:ext cx="56165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chemeClr val="bg2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Century Schoolbook"/>
              </a:rPr>
              <a:t>НЕРАЗУМНЫЕ</a:t>
            </a:r>
          </a:p>
        </p:txBody>
      </p:sp>
    </p:spTree>
    <p:extLst>
      <p:ext uri="{BB962C8B-B14F-4D97-AF65-F5344CB8AC3E}">
        <p14:creationId xmlns:p14="http://schemas.microsoft.com/office/powerpoint/2010/main" val="181441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334</Words>
  <Application>Microsoft Office PowerPoint</Application>
  <PresentationFormat>Экран (4:3)</PresentationFormat>
  <Paragraphs>113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Бюджет семьи</vt:lpstr>
      <vt:lpstr>Презентация PowerPoint</vt:lpstr>
      <vt:lpstr>Презентация PowerPoint</vt:lpstr>
      <vt:lpstr>Доходная часть семейного бюджета</vt:lpstr>
      <vt:lpstr>Денежные доходы семьи могут включать  поступления денег в виде: </vt:lpstr>
      <vt:lpstr>Презентация PowerPoint</vt:lpstr>
      <vt:lpstr>Статьи расходов на удовлетворение потребностей:</vt:lpstr>
      <vt:lpstr>Презентация PowerPoint</vt:lpstr>
      <vt:lpstr>Презентация PowerPoint</vt:lpstr>
      <vt:lpstr>Презентация PowerPoint</vt:lpstr>
      <vt:lpstr>Постоянные расходы-это расходы, которые можно осуществить или запланировать на какой-либо период, в течении которого они  не меняются </vt:lpstr>
      <vt:lpstr>Презентация PowerPoint</vt:lpstr>
      <vt:lpstr>Циклические расходы</vt:lpstr>
      <vt:lpstr>        Сезонные расходы</vt:lpstr>
      <vt:lpstr>Непредвиденные расходы </vt:lpstr>
      <vt:lpstr>Единовременные расходы </vt:lpstr>
      <vt:lpstr>Денежные расходы семьи</vt:lpstr>
      <vt:lpstr>Обязательные платежи</vt:lpstr>
      <vt:lpstr>Презентация PowerPoint</vt:lpstr>
      <vt:lpstr>Домашний бухгалтер</vt:lpstr>
      <vt:lpstr>Давайте подумаем</vt:lpstr>
      <vt:lpstr>Практическая работа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семьи</dc:title>
  <dc:creator>black_overlord</dc:creator>
  <cp:lastModifiedBy>Binom</cp:lastModifiedBy>
  <cp:revision>46</cp:revision>
  <dcterms:created xsi:type="dcterms:W3CDTF">2014-04-30T05:23:28Z</dcterms:created>
  <dcterms:modified xsi:type="dcterms:W3CDTF">2014-05-07T10:59:07Z</dcterms:modified>
</cp:coreProperties>
</file>